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Black"/>
        <a:ea typeface="Arial Black"/>
        <a:cs typeface="Arial Black"/>
        <a:sym typeface="Arial Black"/>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Black"/>
        <a:ea typeface="Arial Black"/>
        <a:cs typeface="Arial Black"/>
        <a:sym typeface="Arial Black"/>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Black"/>
        <a:ea typeface="Arial Black"/>
        <a:cs typeface="Arial Black"/>
        <a:sym typeface="Arial Black"/>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Black"/>
        <a:ea typeface="Arial Black"/>
        <a:cs typeface="Arial Black"/>
        <a:sym typeface="Arial Black"/>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Black"/>
        <a:ea typeface="Arial Black"/>
        <a:cs typeface="Arial Black"/>
        <a:sym typeface="Arial Black"/>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Black"/>
        <a:ea typeface="Arial Black"/>
        <a:cs typeface="Arial Black"/>
        <a:sym typeface="Arial Black"/>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Black"/>
        <a:ea typeface="Arial Black"/>
        <a:cs typeface="Arial Black"/>
        <a:sym typeface="Arial Black"/>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Black"/>
        <a:ea typeface="Arial Black"/>
        <a:cs typeface="Arial Black"/>
        <a:sym typeface="Arial Black"/>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Black"/>
        <a:ea typeface="Arial Black"/>
        <a:cs typeface="Arial Black"/>
        <a:sym typeface="Arial Black"/>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Arial Black"/>
          <a:ea typeface="Arial Black"/>
          <a:cs typeface="Arial Black"/>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b="def" i="def"/>
      <a:tcStyle>
        <a:tcBdr/>
        <a:fill>
          <a:solidFill>
            <a:srgbClr val="E6F6EF"/>
          </a:solidFill>
        </a:fill>
      </a:tcStyle>
    </a:band2H>
    <a:firstCol>
      <a:tcTxStyle b="on" i="off">
        <a:font>
          <a:latin typeface="Arial Black"/>
          <a:ea typeface="Arial Black"/>
          <a:cs typeface="Arial Blac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Black"/>
          <a:ea typeface="Arial Black"/>
          <a:cs typeface="Arial Black"/>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Black"/>
          <a:ea typeface="Arial Black"/>
          <a:cs typeface="Arial Blac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Arial Black"/>
          <a:ea typeface="Arial Black"/>
          <a:cs typeface="Arial Black"/>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
          <a:latin typeface="Arial Black"/>
          <a:ea typeface="Arial Black"/>
          <a:cs typeface="Arial Blac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Black"/>
          <a:ea typeface="Arial Black"/>
          <a:cs typeface="Arial Black"/>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Black"/>
          <a:ea typeface="Arial Black"/>
          <a:cs typeface="Arial Blac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Arial Black"/>
          <a:ea typeface="Arial Black"/>
          <a:cs typeface="Arial Black"/>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
          <a:latin typeface="Arial Black"/>
          <a:ea typeface="Arial Black"/>
          <a:cs typeface="Arial Blac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Black"/>
          <a:ea typeface="Arial Black"/>
          <a:cs typeface="Arial Black"/>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Black"/>
          <a:ea typeface="Arial Black"/>
          <a:cs typeface="Arial Blac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Arial Black"/>
          <a:ea typeface="Arial Black"/>
          <a:cs typeface="Arial Black"/>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Arial Black"/>
          <a:ea typeface="Arial Black"/>
          <a:cs typeface="Arial Black"/>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Black"/>
          <a:ea typeface="Arial Black"/>
          <a:cs typeface="Arial Black"/>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Black"/>
          <a:ea typeface="Arial Black"/>
          <a:cs typeface="Arial Black"/>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Black"/>
          <a:ea typeface="Arial Black"/>
          <a:cs typeface="Arial Black"/>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Arial Black"/>
          <a:ea typeface="Arial Black"/>
          <a:cs typeface="Arial Blac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rial Black"/>
          <a:ea typeface="Arial Black"/>
          <a:cs typeface="Arial Black"/>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rial Black"/>
          <a:ea typeface="Arial Black"/>
          <a:cs typeface="Arial Blac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Arial Black"/>
          <a:ea typeface="Arial Black"/>
          <a:cs typeface="Arial Black"/>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Arial Black"/>
          <a:ea typeface="Arial Black"/>
          <a:cs typeface="Arial Black"/>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rial Black"/>
          <a:ea typeface="Arial Black"/>
          <a:cs typeface="Arial Black"/>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rial Black"/>
          <a:ea typeface="Arial Black"/>
          <a:cs typeface="Arial Black"/>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hape 33"/>
          <p:cNvSpPr/>
          <p:nvPr>
            <p:ph type="sldImg"/>
          </p:nvPr>
        </p:nvSpPr>
        <p:spPr>
          <a:xfrm>
            <a:off x="1143000" y="685800"/>
            <a:ext cx="4572000" cy="3429000"/>
          </a:xfrm>
          <a:prstGeom prst="rect">
            <a:avLst/>
          </a:prstGeom>
        </p:spPr>
        <p:txBody>
          <a:bodyPr/>
          <a:lstStyle/>
          <a:p>
            <a:pPr/>
          </a:p>
        </p:txBody>
      </p:sp>
      <p:sp>
        <p:nvSpPr>
          <p:cNvPr id="34" name="Shape 34"/>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Times New Roman"/>
      </a:defRPr>
    </a:lvl1pPr>
    <a:lvl2pPr indent="228600" latinLnBrk="0">
      <a:spcBef>
        <a:spcPts val="400"/>
      </a:spcBef>
      <a:defRPr sz="1200">
        <a:latin typeface="+mj-lt"/>
        <a:ea typeface="+mj-ea"/>
        <a:cs typeface="+mj-cs"/>
        <a:sym typeface="Times New Roman"/>
      </a:defRPr>
    </a:lvl2pPr>
    <a:lvl3pPr indent="457200" latinLnBrk="0">
      <a:spcBef>
        <a:spcPts val="400"/>
      </a:spcBef>
      <a:defRPr sz="1200">
        <a:latin typeface="+mj-lt"/>
        <a:ea typeface="+mj-ea"/>
        <a:cs typeface="+mj-cs"/>
        <a:sym typeface="Times New Roman"/>
      </a:defRPr>
    </a:lvl3pPr>
    <a:lvl4pPr indent="685800" latinLnBrk="0">
      <a:spcBef>
        <a:spcPts val="400"/>
      </a:spcBef>
      <a:defRPr sz="1200">
        <a:latin typeface="+mj-lt"/>
        <a:ea typeface="+mj-ea"/>
        <a:cs typeface="+mj-cs"/>
        <a:sym typeface="Times New Roman"/>
      </a:defRPr>
    </a:lvl4pPr>
    <a:lvl5pPr indent="914400" latinLnBrk="0">
      <a:spcBef>
        <a:spcPts val="400"/>
      </a:spcBef>
      <a:defRPr sz="1200">
        <a:latin typeface="+mj-lt"/>
        <a:ea typeface="+mj-ea"/>
        <a:cs typeface="+mj-cs"/>
        <a:sym typeface="Times New Roman"/>
      </a:defRPr>
    </a:lvl5pPr>
    <a:lvl6pPr indent="1143000" latinLnBrk="0">
      <a:spcBef>
        <a:spcPts val="400"/>
      </a:spcBef>
      <a:defRPr sz="1200">
        <a:latin typeface="+mj-lt"/>
        <a:ea typeface="+mj-ea"/>
        <a:cs typeface="+mj-cs"/>
        <a:sym typeface="Times New Roman"/>
      </a:defRPr>
    </a:lvl6pPr>
    <a:lvl7pPr indent="1371600" latinLnBrk="0">
      <a:spcBef>
        <a:spcPts val="400"/>
      </a:spcBef>
      <a:defRPr sz="1200">
        <a:latin typeface="+mj-lt"/>
        <a:ea typeface="+mj-ea"/>
        <a:cs typeface="+mj-cs"/>
        <a:sym typeface="Times New Roman"/>
      </a:defRPr>
    </a:lvl7pPr>
    <a:lvl8pPr indent="1600200" latinLnBrk="0">
      <a:spcBef>
        <a:spcPts val="400"/>
      </a:spcBef>
      <a:defRPr sz="1200">
        <a:latin typeface="+mj-lt"/>
        <a:ea typeface="+mj-ea"/>
        <a:cs typeface="+mj-cs"/>
        <a:sym typeface="Times New Roman"/>
      </a:defRPr>
    </a:lvl8pPr>
    <a:lvl9pPr indent="1828800" latinLnBrk="0">
      <a:spcBef>
        <a:spcPts val="400"/>
      </a:spcBef>
      <a:defRPr sz="1200">
        <a:latin typeface="+mj-lt"/>
        <a:ea typeface="+mj-ea"/>
        <a:cs typeface="+mj-cs"/>
        <a:sym typeface="Times New Roman"/>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6" name="Shape 16"/>
          <p:cNvSpPr/>
          <p:nvPr>
            <p:ph type="title"/>
          </p:nvPr>
        </p:nvSpPr>
        <p:spPr>
          <a:prstGeom prst="rect">
            <a:avLst/>
          </a:prstGeom>
        </p:spPr>
        <p:txBody>
          <a:bodyPr/>
          <a:lstStyle/>
          <a:p>
            <a:pPr/>
            <a:r>
              <a:t>Click to add title</a:t>
            </a:r>
          </a:p>
        </p:txBody>
      </p:sp>
      <p:sp>
        <p:nvSpPr>
          <p:cNvPr id="17" name="Shape 17"/>
          <p:cNvSpPr/>
          <p:nvPr>
            <p:ph type="body" idx="1"/>
          </p:nvPr>
        </p:nvSpPr>
        <p:spPr>
          <a:prstGeom prst="rect">
            <a:avLst/>
          </a:prstGeom>
        </p:spPr>
        <p:txBody>
          <a:bodyPr/>
          <a:lstStyle/>
          <a:p>
            <a:pPr/>
            <a:r>
              <a:t>Click to add text</a:t>
            </a:r>
          </a:p>
        </p:txBody>
      </p:sp>
      <p:sp>
        <p:nvSpPr>
          <p:cNvPr id="18" name="Shape 1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25" name="Shape 25"/>
          <p:cNvSpPr/>
          <p:nvPr>
            <p:ph type="title"/>
          </p:nvPr>
        </p:nvSpPr>
        <p:spPr>
          <a:prstGeom prst="rect">
            <a:avLst/>
          </a:prstGeom>
        </p:spPr>
        <p:txBody>
          <a:bodyPr/>
          <a:lstStyle/>
          <a:p>
            <a:pPr/>
            <a:r>
              <a:t>Click to add title</a:t>
            </a:r>
          </a:p>
        </p:txBody>
      </p:sp>
      <p:sp>
        <p:nvSpPr>
          <p:cNvPr id="26" name="Shape 26"/>
          <p:cNvSpPr/>
          <p:nvPr>
            <p:ph type="body" sz="quarter" idx="1"/>
          </p:nvPr>
        </p:nvSpPr>
        <p:spPr>
          <a:xfrm>
            <a:off x="685799" y="1981199"/>
            <a:ext cx="3814235" cy="1987402"/>
          </a:xfrm>
          <a:prstGeom prst="rect">
            <a:avLst/>
          </a:prstGeom>
        </p:spPr>
        <p:txBody>
          <a:bodyPr/>
          <a:lstStyle/>
          <a:p>
            <a:pPr/>
            <a:r>
              <a:t>Object</a:t>
            </a:r>
          </a:p>
        </p:txBody>
      </p:sp>
      <p:sp>
        <p:nvSpPr>
          <p:cNvPr id="27" name="Shape 2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44"/>
        </a:solidFill>
      </p:bgPr>
    </p:bg>
    <p:spTree>
      <p:nvGrpSpPr>
        <p:cNvPr id="1" name=""/>
        <p:cNvGrpSpPr/>
        <p:nvPr/>
      </p:nvGrpSpPr>
      <p:grpSpPr>
        <a:xfrm>
          <a:off x="0" y="0"/>
          <a:ext cx="0" cy="0"/>
          <a:chOff x="0" y="0"/>
          <a:chExt cx="0" cy="0"/>
        </a:xfrm>
      </p:grpSpPr>
      <p:grpSp>
        <p:nvGrpSpPr>
          <p:cNvPr id="4" name="Group 4"/>
          <p:cNvGrpSpPr/>
          <p:nvPr/>
        </p:nvGrpSpPr>
        <p:grpSpPr>
          <a:xfrm>
            <a:off x="990600" y="152399"/>
            <a:ext cx="7239000" cy="457201"/>
            <a:chOff x="0" y="0"/>
            <a:chExt cx="7239000" cy="457200"/>
          </a:xfrm>
        </p:grpSpPr>
        <p:sp>
          <p:nvSpPr>
            <p:cNvPr id="2" name="Shape 2"/>
            <p:cNvSpPr/>
            <p:nvPr/>
          </p:nvSpPr>
          <p:spPr>
            <a:xfrm>
              <a:off x="0" y="0"/>
              <a:ext cx="7239000" cy="457200"/>
            </a:xfrm>
            <a:prstGeom prst="rect">
              <a:avLst/>
            </a:prstGeom>
            <a:solidFill>
              <a:srgbClr val="FFFFFF"/>
            </a:solidFill>
            <a:ln w="50800" cap="flat">
              <a:solidFill>
                <a:srgbClr val="000099"/>
              </a:solidFill>
              <a:prstDash val="solid"/>
              <a:round/>
            </a:ln>
            <a:effectLst/>
          </p:spPr>
          <p:txBody>
            <a:bodyPr wrap="square" lIns="45719" tIns="45719" rIns="45719" bIns="45719" numCol="1" anchor="t">
              <a:noAutofit/>
            </a:bodyPr>
            <a:lstStyle/>
            <a:p>
              <a:pPr algn="ctr">
                <a:defRPr b="1" sz="2200">
                  <a:solidFill>
                    <a:srgbClr val="000099"/>
                  </a:solidFill>
                  <a:latin typeface="Eurostar Black Extended"/>
                  <a:ea typeface="Eurostar Black Extended"/>
                  <a:cs typeface="Eurostar Black Extended"/>
                  <a:sym typeface="Eurostar Black Extended"/>
                </a:defRPr>
              </a:pPr>
            </a:p>
          </p:txBody>
        </p:sp>
        <p:sp>
          <p:nvSpPr>
            <p:cNvPr id="3" name="Shape 3"/>
            <p:cNvSpPr/>
            <p:nvPr/>
          </p:nvSpPr>
          <p:spPr>
            <a:xfrm>
              <a:off x="0" y="0"/>
              <a:ext cx="7239000" cy="42164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lgn="ctr">
                <a:defRPr b="1" sz="2200">
                  <a:solidFill>
                    <a:srgbClr val="000099"/>
                  </a:solidFill>
                  <a:latin typeface="Eurostar Black Extended"/>
                  <a:ea typeface="Eurostar Black Extended"/>
                  <a:cs typeface="Eurostar Black Extended"/>
                  <a:sym typeface="Eurostar Black Extended"/>
                </a:defRPr>
              </a:lvl1pPr>
            </a:lstStyle>
            <a:p>
              <a:pPr/>
              <a:r>
                <a:t>VENTURE  PLANNING  PARTNERS</a:t>
              </a:r>
            </a:p>
          </p:txBody>
        </p:sp>
      </p:grpSp>
      <p:sp>
        <p:nvSpPr>
          <p:cNvPr id="5" name="Shape 5"/>
          <p:cNvSpPr/>
          <p:nvPr/>
        </p:nvSpPr>
        <p:spPr>
          <a:xfrm>
            <a:off x="990600" y="609600"/>
            <a:ext cx="7162800" cy="2692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sz="1000">
                <a:solidFill>
                  <a:srgbClr val="CCCCFF"/>
                </a:solidFill>
              </a:defRPr>
            </a:pPr>
            <a:r>
              <a:t>Strategic Planning </a:t>
            </a:r>
            <a:r>
              <a:rPr>
                <a:latin typeface="Symbol"/>
                <a:ea typeface="Symbol"/>
                <a:cs typeface="Symbol"/>
                <a:sym typeface="Symbol"/>
              </a:rPr>
              <a:t>•</a:t>
            </a:r>
            <a:r>
              <a:t> Organizational Development </a:t>
            </a:r>
            <a:r>
              <a:rPr>
                <a:latin typeface="Symbol"/>
                <a:ea typeface="Symbol"/>
                <a:cs typeface="Symbol"/>
                <a:sym typeface="Symbol"/>
              </a:rPr>
              <a:t>•</a:t>
            </a:r>
            <a:r>
              <a:t> Marketing </a:t>
            </a:r>
            <a:r>
              <a:rPr>
                <a:latin typeface="Symbol"/>
                <a:ea typeface="Symbol"/>
                <a:cs typeface="Symbol"/>
                <a:sym typeface="Symbol"/>
              </a:rPr>
              <a:t>•</a:t>
            </a:r>
            <a:r>
              <a:t> Advertising </a:t>
            </a:r>
            <a:r>
              <a:rPr>
                <a:latin typeface="Symbol"/>
                <a:ea typeface="Symbol"/>
                <a:cs typeface="Symbol"/>
                <a:sym typeface="Symbol"/>
              </a:rPr>
              <a:t>•</a:t>
            </a:r>
            <a:r>
              <a:t> Research</a:t>
            </a:r>
          </a:p>
        </p:txBody>
      </p:sp>
      <p:sp>
        <p:nvSpPr>
          <p:cNvPr id="6" name="Shape 6"/>
          <p:cNvSpPr/>
          <p:nvPr/>
        </p:nvSpPr>
        <p:spPr>
          <a:xfrm>
            <a:off x="533400" y="838200"/>
            <a:ext cx="8077200" cy="5105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spcBef>
                <a:spcPts val="1400"/>
              </a:spcBef>
              <a:defRPr>
                <a:solidFill>
                  <a:srgbClr val="FFFF00"/>
                </a:solidFill>
              </a:defRPr>
            </a:lvl1pPr>
          </a:lstStyle>
          <a:p>
            <a:pPr/>
            <a:r>
              <a:t>LEADERSHIP &amp; TEAMBUILDING WORKSHOP</a:t>
            </a:r>
          </a:p>
        </p:txBody>
      </p:sp>
      <p:sp>
        <p:nvSpPr>
          <p:cNvPr id="7" name="Shape 7"/>
          <p:cNvSpPr/>
          <p:nvPr>
            <p:ph type="title"/>
          </p:nvPr>
        </p:nvSpPr>
        <p:spPr>
          <a:xfrm>
            <a:off x="685800" y="1371600"/>
            <a:ext cx="7772400" cy="533400"/>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Click to add title</a:t>
            </a:r>
          </a:p>
        </p:txBody>
      </p:sp>
      <p:sp>
        <p:nvSpPr>
          <p:cNvPr id="8" name="Shape 8"/>
          <p:cNvSpPr/>
          <p:nvPr>
            <p:ph type="body" idx="1"/>
          </p:nvPr>
        </p:nvSpPr>
        <p:spPr>
          <a:xfrm>
            <a:off x="685800" y="1981200"/>
            <a:ext cx="7772400" cy="41148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Click to add text</a:t>
            </a:r>
          </a:p>
        </p:txBody>
      </p:sp>
      <p:sp>
        <p:nvSpPr>
          <p:cNvPr id="9" name="Shape 9"/>
          <p:cNvSpPr/>
          <p:nvPr>
            <p:ph type="sldNum" sz="quarter" idx="2"/>
          </p:nvPr>
        </p:nvSpPr>
        <p:spPr>
          <a:xfrm>
            <a:off x="8176259" y="6248400"/>
            <a:ext cx="281941" cy="287087"/>
          </a:xfrm>
          <a:prstGeom prst="rect">
            <a:avLst/>
          </a:prstGeom>
          <a:ln w="12700">
            <a:miter lim="400000"/>
          </a:ln>
        </p:spPr>
        <p:txBody>
          <a:bodyPr wrap="none" lIns="45719" rIns="45719">
            <a:spAutoFit/>
          </a:bodyPr>
          <a:lstStyle>
            <a:lvl1pPr algn="r">
              <a:defRPr sz="1400">
                <a:latin typeface="+mj-lt"/>
                <a:ea typeface="+mj-ea"/>
                <a:cs typeface="+mj-cs"/>
                <a:sym typeface="Times New Roman"/>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0" baseline="0" cap="none" i="0" spc="0" strike="noStrike" sz="2400" u="none">
          <a:ln>
            <a:noFill/>
          </a:ln>
          <a:solidFill>
            <a:srgbClr val="6699FF"/>
          </a:solidFill>
          <a:uFillTx/>
          <a:latin typeface="Arial Black"/>
          <a:ea typeface="Arial Black"/>
          <a:cs typeface="Arial Black"/>
          <a:sym typeface="Arial Black"/>
        </a:defRPr>
      </a:lvl1pPr>
      <a:lvl2pPr marL="0" marR="0" indent="0" algn="ctr" defTabSz="914400" rtl="0" latinLnBrk="0">
        <a:lnSpc>
          <a:spcPct val="100000"/>
        </a:lnSpc>
        <a:spcBef>
          <a:spcPts val="0"/>
        </a:spcBef>
        <a:spcAft>
          <a:spcPts val="0"/>
        </a:spcAft>
        <a:buClrTx/>
        <a:buSzTx/>
        <a:buFontTx/>
        <a:buNone/>
        <a:tabLst/>
        <a:defRPr b="0" baseline="0" cap="none" i="0" spc="0" strike="noStrike" sz="2400" u="none">
          <a:ln>
            <a:noFill/>
          </a:ln>
          <a:solidFill>
            <a:srgbClr val="6699FF"/>
          </a:solidFill>
          <a:uFillTx/>
          <a:latin typeface="Arial Black"/>
          <a:ea typeface="Arial Black"/>
          <a:cs typeface="Arial Black"/>
          <a:sym typeface="Arial Black"/>
        </a:defRPr>
      </a:lvl2pPr>
      <a:lvl3pPr marL="0" marR="0" indent="0" algn="ctr" defTabSz="914400" rtl="0" latinLnBrk="0">
        <a:lnSpc>
          <a:spcPct val="100000"/>
        </a:lnSpc>
        <a:spcBef>
          <a:spcPts val="0"/>
        </a:spcBef>
        <a:spcAft>
          <a:spcPts val="0"/>
        </a:spcAft>
        <a:buClrTx/>
        <a:buSzTx/>
        <a:buFontTx/>
        <a:buNone/>
        <a:tabLst/>
        <a:defRPr b="0" baseline="0" cap="none" i="0" spc="0" strike="noStrike" sz="2400" u="none">
          <a:ln>
            <a:noFill/>
          </a:ln>
          <a:solidFill>
            <a:srgbClr val="6699FF"/>
          </a:solidFill>
          <a:uFillTx/>
          <a:latin typeface="Arial Black"/>
          <a:ea typeface="Arial Black"/>
          <a:cs typeface="Arial Black"/>
          <a:sym typeface="Arial Black"/>
        </a:defRPr>
      </a:lvl3pPr>
      <a:lvl4pPr marL="0" marR="0" indent="0" algn="ctr" defTabSz="914400" rtl="0" latinLnBrk="0">
        <a:lnSpc>
          <a:spcPct val="100000"/>
        </a:lnSpc>
        <a:spcBef>
          <a:spcPts val="0"/>
        </a:spcBef>
        <a:spcAft>
          <a:spcPts val="0"/>
        </a:spcAft>
        <a:buClrTx/>
        <a:buSzTx/>
        <a:buFontTx/>
        <a:buNone/>
        <a:tabLst/>
        <a:defRPr b="0" baseline="0" cap="none" i="0" spc="0" strike="noStrike" sz="2400" u="none">
          <a:ln>
            <a:noFill/>
          </a:ln>
          <a:solidFill>
            <a:srgbClr val="6699FF"/>
          </a:solidFill>
          <a:uFillTx/>
          <a:latin typeface="Arial Black"/>
          <a:ea typeface="Arial Black"/>
          <a:cs typeface="Arial Black"/>
          <a:sym typeface="Arial Black"/>
        </a:defRPr>
      </a:lvl4pPr>
      <a:lvl5pPr marL="0" marR="0" indent="0" algn="ctr" defTabSz="914400" rtl="0" latinLnBrk="0">
        <a:lnSpc>
          <a:spcPct val="100000"/>
        </a:lnSpc>
        <a:spcBef>
          <a:spcPts val="0"/>
        </a:spcBef>
        <a:spcAft>
          <a:spcPts val="0"/>
        </a:spcAft>
        <a:buClrTx/>
        <a:buSzTx/>
        <a:buFontTx/>
        <a:buNone/>
        <a:tabLst/>
        <a:defRPr b="0" baseline="0" cap="none" i="0" spc="0" strike="noStrike" sz="2400" u="none">
          <a:ln>
            <a:noFill/>
          </a:ln>
          <a:solidFill>
            <a:srgbClr val="6699FF"/>
          </a:solidFill>
          <a:uFillTx/>
          <a:latin typeface="Arial Black"/>
          <a:ea typeface="Arial Black"/>
          <a:cs typeface="Arial Black"/>
          <a:sym typeface="Arial Black"/>
        </a:defRPr>
      </a:lvl5pPr>
      <a:lvl6pPr marL="0" marR="0" indent="457200" algn="ctr" defTabSz="914400" rtl="0" latinLnBrk="0">
        <a:lnSpc>
          <a:spcPct val="100000"/>
        </a:lnSpc>
        <a:spcBef>
          <a:spcPts val="0"/>
        </a:spcBef>
        <a:spcAft>
          <a:spcPts val="0"/>
        </a:spcAft>
        <a:buClrTx/>
        <a:buSzTx/>
        <a:buFontTx/>
        <a:buNone/>
        <a:tabLst/>
        <a:defRPr b="0" baseline="0" cap="none" i="0" spc="0" strike="noStrike" sz="2400" u="none">
          <a:ln>
            <a:noFill/>
          </a:ln>
          <a:solidFill>
            <a:srgbClr val="6699FF"/>
          </a:solidFill>
          <a:uFillTx/>
          <a:latin typeface="Arial Black"/>
          <a:ea typeface="Arial Black"/>
          <a:cs typeface="Arial Black"/>
          <a:sym typeface="Arial Black"/>
        </a:defRPr>
      </a:lvl6pPr>
      <a:lvl7pPr marL="0" marR="0" indent="914400" algn="ctr" defTabSz="914400" rtl="0" latinLnBrk="0">
        <a:lnSpc>
          <a:spcPct val="100000"/>
        </a:lnSpc>
        <a:spcBef>
          <a:spcPts val="0"/>
        </a:spcBef>
        <a:spcAft>
          <a:spcPts val="0"/>
        </a:spcAft>
        <a:buClrTx/>
        <a:buSzTx/>
        <a:buFontTx/>
        <a:buNone/>
        <a:tabLst/>
        <a:defRPr b="0" baseline="0" cap="none" i="0" spc="0" strike="noStrike" sz="2400" u="none">
          <a:ln>
            <a:noFill/>
          </a:ln>
          <a:solidFill>
            <a:srgbClr val="6699FF"/>
          </a:solidFill>
          <a:uFillTx/>
          <a:latin typeface="Arial Black"/>
          <a:ea typeface="Arial Black"/>
          <a:cs typeface="Arial Black"/>
          <a:sym typeface="Arial Black"/>
        </a:defRPr>
      </a:lvl7pPr>
      <a:lvl8pPr marL="0" marR="0" indent="1371600" algn="ctr" defTabSz="914400" rtl="0" latinLnBrk="0">
        <a:lnSpc>
          <a:spcPct val="100000"/>
        </a:lnSpc>
        <a:spcBef>
          <a:spcPts val="0"/>
        </a:spcBef>
        <a:spcAft>
          <a:spcPts val="0"/>
        </a:spcAft>
        <a:buClrTx/>
        <a:buSzTx/>
        <a:buFontTx/>
        <a:buNone/>
        <a:tabLst/>
        <a:defRPr b="0" baseline="0" cap="none" i="0" spc="0" strike="noStrike" sz="2400" u="none">
          <a:ln>
            <a:noFill/>
          </a:ln>
          <a:solidFill>
            <a:srgbClr val="6699FF"/>
          </a:solidFill>
          <a:uFillTx/>
          <a:latin typeface="Arial Black"/>
          <a:ea typeface="Arial Black"/>
          <a:cs typeface="Arial Black"/>
          <a:sym typeface="Arial Black"/>
        </a:defRPr>
      </a:lvl8pPr>
      <a:lvl9pPr marL="0" marR="0" indent="1828800" algn="ctr" defTabSz="914400" rtl="0" latinLnBrk="0">
        <a:lnSpc>
          <a:spcPct val="100000"/>
        </a:lnSpc>
        <a:spcBef>
          <a:spcPts val="0"/>
        </a:spcBef>
        <a:spcAft>
          <a:spcPts val="0"/>
        </a:spcAft>
        <a:buClrTx/>
        <a:buSzTx/>
        <a:buFontTx/>
        <a:buNone/>
        <a:tabLst/>
        <a:defRPr b="0" baseline="0" cap="none" i="0" spc="0" strike="noStrike" sz="2400" u="none">
          <a:ln>
            <a:noFill/>
          </a:ln>
          <a:solidFill>
            <a:srgbClr val="6699FF"/>
          </a:solidFill>
          <a:uFillTx/>
          <a:latin typeface="Arial Black"/>
          <a:ea typeface="Arial Black"/>
          <a:cs typeface="Arial Black"/>
          <a:sym typeface="Arial Black"/>
        </a:defRPr>
      </a:lvl9pPr>
    </p:titleStyle>
    <p:bodyStyle>
      <a:lvl1pPr marL="342900" marR="0" indent="-342900" algn="l" defTabSz="914400" rtl="0" latinLnBrk="0">
        <a:lnSpc>
          <a:spcPct val="100000"/>
        </a:lnSpc>
        <a:spcBef>
          <a:spcPts val="500"/>
        </a:spcBef>
        <a:spcAft>
          <a:spcPts val="0"/>
        </a:spcAft>
        <a:buClrTx/>
        <a:buSzPct val="100000"/>
        <a:buFont typeface="Wingdings"/>
        <a:buChar char="»"/>
        <a:tabLst/>
        <a:defRPr b="0" baseline="0" cap="none" i="0" spc="0" strike="noStrike" sz="2400" u="none">
          <a:ln>
            <a:noFill/>
          </a:ln>
          <a:solidFill>
            <a:srgbClr val="FFFFFF"/>
          </a:solidFill>
          <a:uFillTx/>
          <a:latin typeface="Arial Black"/>
          <a:ea typeface="Arial Black"/>
          <a:cs typeface="Arial Black"/>
          <a:sym typeface="Arial Black"/>
        </a:defRPr>
      </a:lvl1pPr>
      <a:lvl2pPr marL="838200" marR="0" indent="-381000" algn="l" defTabSz="914400" rtl="0" latinLnBrk="0">
        <a:lnSpc>
          <a:spcPct val="100000"/>
        </a:lnSpc>
        <a:spcBef>
          <a:spcPts val="500"/>
        </a:spcBef>
        <a:spcAft>
          <a:spcPts val="0"/>
        </a:spcAft>
        <a:buClrTx/>
        <a:buSzPct val="85000"/>
        <a:buFont typeface="Wingdings"/>
        <a:buChar char="❑"/>
        <a:tabLst/>
        <a:defRPr b="0" baseline="0" cap="none" i="0" spc="0" strike="noStrike" sz="2400" u="none">
          <a:ln>
            <a:noFill/>
          </a:ln>
          <a:solidFill>
            <a:srgbClr val="FFFFFF"/>
          </a:solidFill>
          <a:uFillTx/>
          <a:latin typeface="Arial Black"/>
          <a:ea typeface="Arial Black"/>
          <a:cs typeface="Arial Black"/>
          <a:sym typeface="Arial Black"/>
        </a:defRPr>
      </a:lvl2pPr>
      <a:lvl3pPr marL="1188719" marR="0" indent="-274319" algn="l" defTabSz="914400" rtl="0" latinLnBrk="0">
        <a:lnSpc>
          <a:spcPct val="100000"/>
        </a:lnSpc>
        <a:spcBef>
          <a:spcPts val="500"/>
        </a:spcBef>
        <a:spcAft>
          <a:spcPts val="0"/>
        </a:spcAft>
        <a:buClrTx/>
        <a:buSzPct val="100000"/>
        <a:buFont typeface="Wingdings"/>
        <a:buChar char="•"/>
        <a:tabLst/>
        <a:defRPr b="0" baseline="0" cap="none" i="0" spc="0" strike="noStrike" sz="2400" u="none">
          <a:ln>
            <a:noFill/>
          </a:ln>
          <a:solidFill>
            <a:srgbClr val="FFFFFF"/>
          </a:solidFill>
          <a:uFillTx/>
          <a:latin typeface="Arial Black"/>
          <a:ea typeface="Arial Black"/>
          <a:cs typeface="Arial Black"/>
          <a:sym typeface="Arial Black"/>
        </a:defRPr>
      </a:lvl3pPr>
      <a:lvl4pPr marL="1676400" marR="0" indent="-304800" algn="l" defTabSz="914400" rtl="0" latinLnBrk="0">
        <a:lnSpc>
          <a:spcPct val="100000"/>
        </a:lnSpc>
        <a:spcBef>
          <a:spcPts val="500"/>
        </a:spcBef>
        <a:spcAft>
          <a:spcPts val="0"/>
        </a:spcAft>
        <a:buClrTx/>
        <a:buSzPct val="100000"/>
        <a:buFont typeface="Wingdings"/>
        <a:buChar char="–"/>
        <a:tabLst/>
        <a:defRPr b="0" baseline="0" cap="none" i="0" spc="0" strike="noStrike" sz="2400" u="none">
          <a:ln>
            <a:noFill/>
          </a:ln>
          <a:solidFill>
            <a:srgbClr val="FFFFFF"/>
          </a:solidFill>
          <a:uFillTx/>
          <a:latin typeface="Arial Black"/>
          <a:ea typeface="Arial Black"/>
          <a:cs typeface="Arial Black"/>
          <a:sym typeface="Arial Black"/>
        </a:defRPr>
      </a:lvl4pPr>
      <a:lvl5pPr marL="2133600" marR="0" indent="-304800" algn="l" defTabSz="914400" rtl="0" latinLnBrk="0">
        <a:lnSpc>
          <a:spcPct val="100000"/>
        </a:lnSpc>
        <a:spcBef>
          <a:spcPts val="500"/>
        </a:spcBef>
        <a:spcAft>
          <a:spcPts val="0"/>
        </a:spcAft>
        <a:buClrTx/>
        <a:buSzPct val="100000"/>
        <a:buFont typeface="Wingdings"/>
        <a:buChar char="»"/>
        <a:tabLst/>
        <a:defRPr b="0" baseline="0" cap="none" i="0" spc="0" strike="noStrike" sz="2400" u="none">
          <a:ln>
            <a:noFill/>
          </a:ln>
          <a:solidFill>
            <a:srgbClr val="FFFFFF"/>
          </a:solidFill>
          <a:uFillTx/>
          <a:latin typeface="Arial Black"/>
          <a:ea typeface="Arial Black"/>
          <a:cs typeface="Arial Black"/>
          <a:sym typeface="Arial Black"/>
        </a:defRPr>
      </a:lvl5pPr>
      <a:lvl6pPr marL="2590800" marR="0" indent="-304800" algn="l" defTabSz="914400" rtl="0" latinLnBrk="0">
        <a:lnSpc>
          <a:spcPct val="100000"/>
        </a:lnSpc>
        <a:spcBef>
          <a:spcPts val="500"/>
        </a:spcBef>
        <a:spcAft>
          <a:spcPts val="0"/>
        </a:spcAft>
        <a:buClrTx/>
        <a:buSzPct val="100000"/>
        <a:buFont typeface="Wingdings"/>
        <a:buChar char="•"/>
        <a:tabLst/>
        <a:defRPr b="0" baseline="0" cap="none" i="0" spc="0" strike="noStrike" sz="2400" u="none">
          <a:ln>
            <a:noFill/>
          </a:ln>
          <a:solidFill>
            <a:srgbClr val="FFFFFF"/>
          </a:solidFill>
          <a:uFillTx/>
          <a:latin typeface="Arial Black"/>
          <a:ea typeface="Arial Black"/>
          <a:cs typeface="Arial Black"/>
          <a:sym typeface="Arial Black"/>
        </a:defRPr>
      </a:lvl6pPr>
      <a:lvl7pPr marL="3048000" marR="0" indent="-304800" algn="l" defTabSz="914400" rtl="0" latinLnBrk="0">
        <a:lnSpc>
          <a:spcPct val="100000"/>
        </a:lnSpc>
        <a:spcBef>
          <a:spcPts val="500"/>
        </a:spcBef>
        <a:spcAft>
          <a:spcPts val="0"/>
        </a:spcAft>
        <a:buClrTx/>
        <a:buSzPct val="100000"/>
        <a:buFont typeface="Wingdings"/>
        <a:buChar char="•"/>
        <a:tabLst/>
        <a:defRPr b="0" baseline="0" cap="none" i="0" spc="0" strike="noStrike" sz="2400" u="none">
          <a:ln>
            <a:noFill/>
          </a:ln>
          <a:solidFill>
            <a:srgbClr val="FFFFFF"/>
          </a:solidFill>
          <a:uFillTx/>
          <a:latin typeface="Arial Black"/>
          <a:ea typeface="Arial Black"/>
          <a:cs typeface="Arial Black"/>
          <a:sym typeface="Arial Black"/>
        </a:defRPr>
      </a:lvl7pPr>
      <a:lvl8pPr marL="3505200" marR="0" indent="-304800" algn="l" defTabSz="914400" rtl="0" latinLnBrk="0">
        <a:lnSpc>
          <a:spcPct val="100000"/>
        </a:lnSpc>
        <a:spcBef>
          <a:spcPts val="500"/>
        </a:spcBef>
        <a:spcAft>
          <a:spcPts val="0"/>
        </a:spcAft>
        <a:buClrTx/>
        <a:buSzPct val="100000"/>
        <a:buFont typeface="Wingdings"/>
        <a:buChar char="•"/>
        <a:tabLst/>
        <a:defRPr b="0" baseline="0" cap="none" i="0" spc="0" strike="noStrike" sz="2400" u="none">
          <a:ln>
            <a:noFill/>
          </a:ln>
          <a:solidFill>
            <a:srgbClr val="FFFFFF"/>
          </a:solidFill>
          <a:uFillTx/>
          <a:latin typeface="Arial Black"/>
          <a:ea typeface="Arial Black"/>
          <a:cs typeface="Arial Black"/>
          <a:sym typeface="Arial Black"/>
        </a:defRPr>
      </a:lvl8pPr>
      <a:lvl9pPr marL="3962400" marR="0" indent="-304800" algn="l" defTabSz="914400" rtl="0" latinLnBrk="0">
        <a:lnSpc>
          <a:spcPct val="100000"/>
        </a:lnSpc>
        <a:spcBef>
          <a:spcPts val="500"/>
        </a:spcBef>
        <a:spcAft>
          <a:spcPts val="0"/>
        </a:spcAft>
        <a:buClrTx/>
        <a:buSzPct val="100000"/>
        <a:buFont typeface="Wingdings"/>
        <a:buChar char="•"/>
        <a:tabLst/>
        <a:defRPr b="0" baseline="0" cap="none" i="0" spc="0" strike="noStrike" sz="2400" u="none">
          <a:ln>
            <a:noFill/>
          </a:ln>
          <a:solidFill>
            <a:srgbClr val="FFFFFF"/>
          </a:solidFill>
          <a:uFillTx/>
          <a:latin typeface="Arial Black"/>
          <a:ea typeface="Arial Black"/>
          <a:cs typeface="Arial Black"/>
          <a:sym typeface="Arial Black"/>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Times New Roman"/>
        </a:defRPr>
      </a:lvl1pPr>
      <a:lvl2pPr marL="0" marR="0" indent="45720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Times New Roman"/>
        </a:defRPr>
      </a:lvl2pPr>
      <a:lvl3pPr marL="0" marR="0" indent="91440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Times New Roman"/>
        </a:defRPr>
      </a:lvl3pPr>
      <a:lvl4pPr marL="0" marR="0" indent="137160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Times New Roman"/>
        </a:defRPr>
      </a:lvl4pPr>
      <a:lvl5pPr marL="0" marR="0" indent="182880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Times New Roman"/>
        </a:defRPr>
      </a:lvl5pPr>
      <a:lvl6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Times New Roman"/>
        </a:defRPr>
      </a:lvl6pPr>
      <a:lvl7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Times New Roman"/>
        </a:defRPr>
      </a:lvl7pPr>
      <a:lvl8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Times New Roman"/>
        </a:defRPr>
      </a:lvl8pPr>
      <a:lvl9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Times New Roman"/>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venturepartners@hfx.eastlink.ca"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 name="Shape 36"/>
          <p:cNvSpPr/>
          <p:nvPr>
            <p:ph type="body" sz="quarter" idx="1"/>
          </p:nvPr>
        </p:nvSpPr>
        <p:spPr>
          <a:xfrm>
            <a:off x="685800" y="2590800"/>
            <a:ext cx="7772400" cy="1219200"/>
          </a:xfrm>
          <a:prstGeom prst="rect">
            <a:avLst/>
          </a:prstGeom>
        </p:spPr>
        <p:txBody>
          <a:bodyPr/>
          <a:lstStyle>
            <a:lvl1pPr marL="457200" indent="-457200" algn="ctr">
              <a:spcBef>
                <a:spcPts val="1100"/>
              </a:spcBef>
              <a:buSzTx/>
              <a:buNone/>
              <a:defRPr sz="4800"/>
            </a:lvl1pPr>
          </a:lstStyle>
          <a:p>
            <a:pPr/>
            <a:r>
              <a:t>WELCOME</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 name="Shape 38"/>
          <p:cNvSpPr/>
          <p:nvPr>
            <p:ph type="title"/>
          </p:nvPr>
        </p:nvSpPr>
        <p:spPr>
          <a:xfrm>
            <a:off x="762000" y="1828800"/>
            <a:ext cx="7772400" cy="533400"/>
          </a:xfrm>
          <a:prstGeom prst="rect">
            <a:avLst/>
          </a:prstGeom>
        </p:spPr>
        <p:txBody>
          <a:bodyPr/>
          <a:lstStyle>
            <a:lvl1pPr defTabSz="813816">
              <a:defRPr sz="2492"/>
            </a:lvl1pPr>
          </a:lstStyle>
          <a:p>
            <a:pPr/>
            <a:r>
              <a:t>TODAY IT’S ALL ABOUT……</a:t>
            </a:r>
          </a:p>
        </p:txBody>
      </p:sp>
      <p:sp>
        <p:nvSpPr>
          <p:cNvPr id="39" name="Shape 39"/>
          <p:cNvSpPr/>
          <p:nvPr>
            <p:ph type="body" sz="half" idx="1"/>
          </p:nvPr>
        </p:nvSpPr>
        <p:spPr>
          <a:xfrm>
            <a:off x="685800" y="1981200"/>
            <a:ext cx="7772400" cy="2667000"/>
          </a:xfrm>
          <a:prstGeom prst="rect">
            <a:avLst/>
          </a:prstGeom>
        </p:spPr>
        <p:txBody>
          <a:bodyPr/>
          <a:lstStyle/>
          <a:p>
            <a:pPr marL="294894" indent="-294894" algn="ctr" defTabSz="786384">
              <a:spcBef>
                <a:spcPts val="400"/>
              </a:spcBef>
              <a:buSzTx/>
              <a:buNone/>
              <a:defRPr sz="2752"/>
            </a:pPr>
          </a:p>
          <a:p>
            <a:pPr marL="294894" indent="-294894" algn="ctr" defTabSz="786384">
              <a:spcBef>
                <a:spcPts val="600"/>
              </a:spcBef>
              <a:buSzTx/>
              <a:buNone/>
              <a:defRPr sz="2752"/>
            </a:pPr>
            <a:r>
              <a:t> </a:t>
            </a:r>
            <a:r>
              <a:t>understanding and integrating the principles of leadership and team effectiveness into the everyday aspects of your job and your life </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4" grpId="1" fill="hold">
                                  <p:stCondLst>
                                    <p:cond delay="0"/>
                                  </p:stCondLst>
                                  <p:iterate type="el" backwards="0">
                                    <p:tmAbs val="0"/>
                                  </p:iterate>
                                  <p:childTnLst>
                                    <p:set>
                                      <p:cBhvr>
                                        <p:cTn id="6" fill="hold"/>
                                        <p:tgtEl>
                                          <p:spTgt spid="39">
                                            <p:txEl>
                                              <p:pRg st="1" end="1"/>
                                            </p:txEl>
                                          </p:spTgt>
                                        </p:tgtEl>
                                        <p:attrNameLst>
                                          <p:attrName>style.visibility</p:attrName>
                                        </p:attrNameLst>
                                      </p:cBhvr>
                                      <p:to>
                                        <p:strVal val="visible"/>
                                      </p:to>
                                    </p:set>
                                    <p:animEffect filter="box(in)" transition="in">
                                      <p:cBhvr>
                                        <p:cTn id="7" dur="1000"/>
                                        <p:tgtEl>
                                          <p:spTgt spid="39">
                                            <p:txEl>
                                              <p:pRg st="1" end="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39" grpId="1"/>
    </p:bldLst>
  </p:timing>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 name="Shape 41"/>
          <p:cNvSpPr/>
          <p:nvPr>
            <p:ph type="title"/>
          </p:nvPr>
        </p:nvSpPr>
        <p:spPr>
          <a:prstGeom prst="rect">
            <a:avLst/>
          </a:prstGeom>
        </p:spPr>
        <p:txBody>
          <a:bodyPr/>
          <a:lstStyle/>
          <a:p>
            <a:pPr/>
            <a:r>
              <a:t>So What is Today really “All About”?</a:t>
            </a:r>
          </a:p>
        </p:txBody>
      </p:sp>
      <p:sp>
        <p:nvSpPr>
          <p:cNvPr id="42" name="Shape 42"/>
          <p:cNvSpPr/>
          <p:nvPr>
            <p:ph type="body" idx="1"/>
          </p:nvPr>
        </p:nvSpPr>
        <p:spPr>
          <a:xfrm>
            <a:off x="685800" y="1981200"/>
            <a:ext cx="8001000" cy="4114800"/>
          </a:xfrm>
          <a:prstGeom prst="rect">
            <a:avLst/>
          </a:prstGeom>
        </p:spPr>
        <p:txBody>
          <a:bodyPr/>
          <a:lstStyle/>
          <a:p>
            <a:pPr>
              <a:spcBef>
                <a:spcPts val="800"/>
              </a:spcBef>
              <a:buSzTx/>
              <a:buNone/>
              <a:defRPr sz="3600">
                <a:solidFill>
                  <a:srgbClr val="3366FF"/>
                </a:solidFill>
              </a:defRPr>
            </a:pPr>
            <a:r>
              <a:t>A gathering up</a:t>
            </a:r>
            <a:r>
              <a:rPr>
                <a:solidFill>
                  <a:srgbClr val="FFFFFF"/>
                </a:solidFill>
              </a:rPr>
              <a:t> of a wide range of “thinking” about leadership and teams for a structured </a:t>
            </a:r>
            <a:r>
              <a:t>engagement and discussion</a:t>
            </a:r>
            <a:r>
              <a:rPr>
                <a:solidFill>
                  <a:srgbClr val="FFFFFF"/>
                </a:solidFill>
              </a:rPr>
              <a:t> of the topic and an offering of my own views.</a:t>
            </a:r>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32" presetID="4" grpId="1" fill="hold">
                                  <p:stCondLst>
                                    <p:cond delay="0"/>
                                  </p:stCondLst>
                                  <p:iterate type="el" backwards="0">
                                    <p:tmAbs val="0"/>
                                  </p:iterate>
                                  <p:childTnLst>
                                    <p:set>
                                      <p:cBhvr>
                                        <p:cTn id="6" fill="hold"/>
                                        <p:tgtEl>
                                          <p:spTgt spid="42">
                                            <p:bg/>
                                          </p:spTgt>
                                        </p:tgtEl>
                                        <p:attrNameLst>
                                          <p:attrName>style.visibility</p:attrName>
                                        </p:attrNameLst>
                                      </p:cBhvr>
                                      <p:to>
                                        <p:strVal val="visible"/>
                                      </p:to>
                                    </p:set>
                                    <p:animEffect filter="box(out)" transition="in">
                                      <p:cBhvr>
                                        <p:cTn id="7" dur="500"/>
                                        <p:tgtEl>
                                          <p:spTgt spid="42">
                                            <p:bg/>
                                          </p:spTgt>
                                        </p:tgtEl>
                                      </p:cBhvr>
                                    </p:animEffect>
                                  </p:childTnLst>
                                </p:cTn>
                              </p:par>
                              <p:par>
                                <p:cTn id="8" presetClass="entr" nodeType="withEffect" presetSubtype="32" presetID="4" grpId="1" fill="hold">
                                  <p:stCondLst>
                                    <p:cond delay="0"/>
                                  </p:stCondLst>
                                  <p:iterate type="el" backwards="0">
                                    <p:tmAbs val="0"/>
                                  </p:iterate>
                                  <p:childTnLst>
                                    <p:set>
                                      <p:cBhvr>
                                        <p:cTn id="9" fill="hold"/>
                                        <p:tgtEl>
                                          <p:spTgt spid="42">
                                            <p:txEl>
                                              <p:pRg st="0" end="0"/>
                                            </p:txEl>
                                          </p:spTgt>
                                        </p:tgtEl>
                                        <p:attrNameLst>
                                          <p:attrName>style.visibility</p:attrName>
                                        </p:attrNameLst>
                                      </p:cBhvr>
                                      <p:to>
                                        <p:strVal val="visible"/>
                                      </p:to>
                                    </p:set>
                                    <p:animEffect filter="box(out)" transition="in">
                                      <p:cBhvr>
                                        <p:cTn id="10" dur="500"/>
                                        <p:tgtEl>
                                          <p:spTgt spid="42">
                                            <p:txEl>
                                              <p:pRg st="0" end="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42" grpId="1"/>
    </p:bldLst>
  </p:timing>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 name="Shape 44"/>
          <p:cNvSpPr/>
          <p:nvPr>
            <p:ph type="title"/>
          </p:nvPr>
        </p:nvSpPr>
        <p:spPr>
          <a:prstGeom prst="rect">
            <a:avLst/>
          </a:prstGeom>
        </p:spPr>
        <p:txBody>
          <a:bodyPr/>
          <a:lstStyle/>
          <a:p>
            <a:pPr/>
            <a:r>
              <a:t>Agenda / Topics for Today's Workshop</a:t>
            </a:r>
          </a:p>
        </p:txBody>
      </p:sp>
      <p:sp>
        <p:nvSpPr>
          <p:cNvPr id="45" name="Shape 45"/>
          <p:cNvSpPr/>
          <p:nvPr>
            <p:ph type="body" idx="1"/>
          </p:nvPr>
        </p:nvSpPr>
        <p:spPr>
          <a:prstGeom prst="rect">
            <a:avLst/>
          </a:prstGeom>
        </p:spPr>
        <p:txBody>
          <a:bodyPr/>
          <a:lstStyle/>
          <a:p>
            <a:pPr marL="318897" indent="-318897" defTabSz="850391">
              <a:lnSpc>
                <a:spcPct val="80000"/>
              </a:lnSpc>
              <a:spcBef>
                <a:spcPts val="400"/>
              </a:spcBef>
              <a:buChar char="➢"/>
              <a:defRPr sz="1674"/>
            </a:pPr>
            <a:r>
              <a:t>Understanding the Characteristic of Effective Leadership</a:t>
            </a:r>
          </a:p>
          <a:p>
            <a:pPr marL="318897" indent="-318897" defTabSz="850391">
              <a:lnSpc>
                <a:spcPct val="80000"/>
              </a:lnSpc>
              <a:spcBef>
                <a:spcPts val="400"/>
              </a:spcBef>
              <a:buChar char="➢"/>
              <a:defRPr sz="1674"/>
            </a:pPr>
            <a:r>
              <a:t>Understanding the Principals / Determinant Factors to Great Leaders</a:t>
            </a:r>
          </a:p>
          <a:p>
            <a:pPr marL="318897" indent="-318897" defTabSz="850391">
              <a:lnSpc>
                <a:spcPct val="80000"/>
              </a:lnSpc>
              <a:spcBef>
                <a:spcPts val="400"/>
              </a:spcBef>
              <a:buChar char="➢"/>
              <a:defRPr sz="1674"/>
            </a:pPr>
            <a:r>
              <a:t>Exploring what make Great Leaders “Great” </a:t>
            </a:r>
          </a:p>
          <a:p>
            <a:pPr marL="318897" indent="-318897" defTabSz="850391">
              <a:lnSpc>
                <a:spcPct val="80000"/>
              </a:lnSpc>
              <a:spcBef>
                <a:spcPts val="400"/>
              </a:spcBef>
              <a:buChar char="➢"/>
              <a:defRPr sz="1674"/>
            </a:pPr>
            <a:r>
              <a:t>Understanding the Characteristic of Effective Teams</a:t>
            </a:r>
          </a:p>
          <a:p>
            <a:pPr marL="318897" indent="-318897" defTabSz="850391">
              <a:lnSpc>
                <a:spcPct val="80000"/>
              </a:lnSpc>
              <a:spcBef>
                <a:spcPts val="400"/>
              </a:spcBef>
              <a:buChar char="➢"/>
              <a:defRPr sz="1674"/>
            </a:pPr>
            <a:r>
              <a:t>Learning how to Enable Each Team Member</a:t>
            </a:r>
          </a:p>
          <a:p>
            <a:pPr marL="318897" indent="-318897" defTabSz="850391">
              <a:lnSpc>
                <a:spcPct val="80000"/>
              </a:lnSpc>
              <a:spcBef>
                <a:spcPts val="400"/>
              </a:spcBef>
              <a:buChar char="➢"/>
              <a:defRPr sz="1674"/>
            </a:pPr>
            <a:r>
              <a:t>Understanding when and why Leadership “Fails”</a:t>
            </a:r>
          </a:p>
          <a:p>
            <a:pPr marL="318897" indent="-318897" defTabSz="850391">
              <a:lnSpc>
                <a:spcPct val="80000"/>
              </a:lnSpc>
              <a:spcBef>
                <a:spcPts val="400"/>
              </a:spcBef>
              <a:buChar char="➢"/>
              <a:defRPr sz="1674"/>
            </a:pPr>
            <a:r>
              <a:t>Understanding what are the “Team Destroyers”</a:t>
            </a:r>
          </a:p>
          <a:p>
            <a:pPr marL="318897" indent="-318897" defTabSz="850391">
              <a:lnSpc>
                <a:spcPct val="80000"/>
              </a:lnSpc>
              <a:spcBef>
                <a:spcPts val="400"/>
              </a:spcBef>
              <a:buChar char="➢"/>
              <a:defRPr sz="1674"/>
            </a:pPr>
            <a:r>
              <a:t>Engaging a number of Compelling Questions about Leadership</a:t>
            </a:r>
          </a:p>
          <a:p>
            <a:pPr marL="318897" indent="-318897" defTabSz="850391">
              <a:lnSpc>
                <a:spcPct val="80000"/>
              </a:lnSpc>
              <a:spcBef>
                <a:spcPts val="400"/>
              </a:spcBef>
              <a:buChar char="➢"/>
              <a:defRPr sz="1674"/>
            </a:pPr>
            <a:r>
              <a:t>Develop a Comprehensive Framework for understanding Leadership and how Leadership interacts and drives Team Dynamics</a:t>
            </a:r>
          </a:p>
          <a:p>
            <a:pPr marL="318897" indent="-318897" defTabSz="850391">
              <a:lnSpc>
                <a:spcPct val="80000"/>
              </a:lnSpc>
              <a:spcBef>
                <a:spcPts val="400"/>
              </a:spcBef>
              <a:buChar char="➢"/>
              <a:defRPr sz="1674"/>
            </a:pPr>
            <a:r>
              <a:t>Learn how to Apply this Comprehensive Framework to the Workplace and your Personal Lives through a series of Challenging Exercises</a:t>
            </a:r>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3" presetID="2" grpId="1" fill="hold">
                                  <p:stCondLst>
                                    <p:cond delay="0"/>
                                  </p:stCondLst>
                                  <p:iterate type="el" backwards="0">
                                    <p:tmAbs val="0"/>
                                  </p:iterate>
                                  <p:childTnLst>
                                    <p:set>
                                      <p:cBhvr>
                                        <p:cTn id="6" fill="hold"/>
                                        <p:tgtEl>
                                          <p:spTgt spid="45">
                                            <p:bg/>
                                          </p:spTgt>
                                        </p:tgtEl>
                                        <p:attrNameLst>
                                          <p:attrName>style.visibility</p:attrName>
                                        </p:attrNameLst>
                                      </p:cBhvr>
                                      <p:to>
                                        <p:strVal val="visible"/>
                                      </p:to>
                                    </p:set>
                                    <p:anim calcmode="lin" valueType="num">
                                      <p:cBhvr>
                                        <p:cTn id="7" dur="500" fill="hold"/>
                                        <p:tgtEl>
                                          <p:spTgt spid="45">
                                            <p:bg/>
                                          </p:spTgt>
                                        </p:tgtEl>
                                        <p:attrNameLst>
                                          <p:attrName>ppt_x</p:attrName>
                                        </p:attrNameLst>
                                      </p:cBhvr>
                                      <p:tavLst>
                                        <p:tav tm="0">
                                          <p:val>
                                            <p:strVal val="1+#ppt_w/2"/>
                                          </p:val>
                                        </p:tav>
                                        <p:tav tm="100000">
                                          <p:val>
                                            <p:strVal val="#ppt_x"/>
                                          </p:val>
                                        </p:tav>
                                      </p:tavLst>
                                    </p:anim>
                                    <p:anim calcmode="lin" valueType="num">
                                      <p:cBhvr>
                                        <p:cTn id="8" dur="500" fill="hold"/>
                                        <p:tgtEl>
                                          <p:spTgt spid="45">
                                            <p:bg/>
                                          </p:spTgt>
                                        </p:tgtEl>
                                        <p:attrNameLst>
                                          <p:attrName>ppt_y</p:attrName>
                                        </p:attrNameLst>
                                      </p:cBhvr>
                                      <p:tavLst>
                                        <p:tav tm="0">
                                          <p:val>
                                            <p:strVal val="0-#ppt_h/2"/>
                                          </p:val>
                                        </p:tav>
                                        <p:tav tm="100000">
                                          <p:val>
                                            <p:strVal val="#ppt_y"/>
                                          </p:val>
                                        </p:tav>
                                      </p:tavLst>
                                    </p:anim>
                                  </p:childTnLst>
                                </p:cTn>
                              </p:par>
                              <p:par>
                                <p:cTn id="9" presetClass="entr" nodeType="withEffect" presetSubtype="3" presetID="2" grpId="1" fill="hold">
                                  <p:stCondLst>
                                    <p:cond delay="0"/>
                                  </p:stCondLst>
                                  <p:iterate type="el" backwards="0">
                                    <p:tmAbs val="0"/>
                                  </p:iterate>
                                  <p:childTnLst>
                                    <p:set>
                                      <p:cBhvr>
                                        <p:cTn id="10" fill="hold"/>
                                        <p:tgtEl>
                                          <p:spTgt spid="45">
                                            <p:txEl>
                                              <p:pRg st="0" end="0"/>
                                            </p:txEl>
                                          </p:spTgt>
                                        </p:tgtEl>
                                        <p:attrNameLst>
                                          <p:attrName>style.visibility</p:attrName>
                                        </p:attrNameLst>
                                      </p:cBhvr>
                                      <p:to>
                                        <p:strVal val="visible"/>
                                      </p:to>
                                    </p:set>
                                    <p:anim calcmode="lin" valueType="num">
                                      <p:cBhvr>
                                        <p:cTn id="11" dur="500" fill="hold"/>
                                        <p:tgtEl>
                                          <p:spTgt spid="45">
                                            <p:txEl>
                                              <p:pRg st="0" end="0"/>
                                            </p:txEl>
                                          </p:spTgt>
                                        </p:tgtEl>
                                        <p:attrNameLst>
                                          <p:attrName>ppt_x</p:attrName>
                                        </p:attrNameLst>
                                      </p:cBhvr>
                                      <p:tavLst>
                                        <p:tav tm="0">
                                          <p:val>
                                            <p:strVal val="1+#ppt_w/2"/>
                                          </p:val>
                                        </p:tav>
                                        <p:tav tm="100000">
                                          <p:val>
                                            <p:strVal val="#ppt_x"/>
                                          </p:val>
                                        </p:tav>
                                      </p:tavLst>
                                    </p:anim>
                                    <p:anim calcmode="lin" valueType="num">
                                      <p:cBhvr>
                                        <p:cTn id="12" dur="500" fill="hold"/>
                                        <p:tgtEl>
                                          <p:spTgt spid="4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3" presetID="2" grpId="1" fill="hold">
                                  <p:stCondLst>
                                    <p:cond delay="0"/>
                                  </p:stCondLst>
                                  <p:iterate type="el" backwards="0">
                                    <p:tmAbs val="0"/>
                                  </p:iterate>
                                  <p:childTnLst>
                                    <p:set>
                                      <p:cBhvr>
                                        <p:cTn id="16" fill="hold"/>
                                        <p:tgtEl>
                                          <p:spTgt spid="45">
                                            <p:txEl>
                                              <p:pRg st="1" end="1"/>
                                            </p:txEl>
                                          </p:spTgt>
                                        </p:tgtEl>
                                        <p:attrNameLst>
                                          <p:attrName>style.visibility</p:attrName>
                                        </p:attrNameLst>
                                      </p:cBhvr>
                                      <p:to>
                                        <p:strVal val="visible"/>
                                      </p:to>
                                    </p:set>
                                    <p:anim calcmode="lin" valueType="num">
                                      <p:cBhvr>
                                        <p:cTn id="17" dur="500" fill="hold"/>
                                        <p:tgtEl>
                                          <p:spTgt spid="45">
                                            <p:txEl>
                                              <p:pRg st="1" end="1"/>
                                            </p:txEl>
                                          </p:spTgt>
                                        </p:tgtEl>
                                        <p:attrNameLst>
                                          <p:attrName>ppt_x</p:attrName>
                                        </p:attrNameLst>
                                      </p:cBhvr>
                                      <p:tavLst>
                                        <p:tav tm="0">
                                          <p:val>
                                            <p:strVal val="1+#ppt_w/2"/>
                                          </p:val>
                                        </p:tav>
                                        <p:tav tm="100000">
                                          <p:val>
                                            <p:strVal val="#ppt_x"/>
                                          </p:val>
                                        </p:tav>
                                      </p:tavLst>
                                    </p:anim>
                                    <p:anim calcmode="lin" valueType="num">
                                      <p:cBhvr>
                                        <p:cTn id="18" dur="500" fill="hold"/>
                                        <p:tgtEl>
                                          <p:spTgt spid="45">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3" presetID="2" grpId="1" fill="hold">
                                  <p:stCondLst>
                                    <p:cond delay="0"/>
                                  </p:stCondLst>
                                  <p:iterate type="el" backwards="0">
                                    <p:tmAbs val="0"/>
                                  </p:iterate>
                                  <p:childTnLst>
                                    <p:set>
                                      <p:cBhvr>
                                        <p:cTn id="22" fill="hold"/>
                                        <p:tgtEl>
                                          <p:spTgt spid="45">
                                            <p:txEl>
                                              <p:pRg st="2" end="2"/>
                                            </p:txEl>
                                          </p:spTgt>
                                        </p:tgtEl>
                                        <p:attrNameLst>
                                          <p:attrName>style.visibility</p:attrName>
                                        </p:attrNameLst>
                                      </p:cBhvr>
                                      <p:to>
                                        <p:strVal val="visible"/>
                                      </p:to>
                                    </p:set>
                                    <p:anim calcmode="lin" valueType="num">
                                      <p:cBhvr>
                                        <p:cTn id="23" dur="500" fill="hold"/>
                                        <p:tgtEl>
                                          <p:spTgt spid="45">
                                            <p:txEl>
                                              <p:pRg st="2" end="2"/>
                                            </p:txEl>
                                          </p:spTgt>
                                        </p:tgtEl>
                                        <p:attrNameLst>
                                          <p:attrName>ppt_x</p:attrName>
                                        </p:attrNameLst>
                                      </p:cBhvr>
                                      <p:tavLst>
                                        <p:tav tm="0">
                                          <p:val>
                                            <p:strVal val="1+#ppt_w/2"/>
                                          </p:val>
                                        </p:tav>
                                        <p:tav tm="100000">
                                          <p:val>
                                            <p:strVal val="#ppt_x"/>
                                          </p:val>
                                        </p:tav>
                                      </p:tavLst>
                                    </p:anim>
                                    <p:anim calcmode="lin" valueType="num">
                                      <p:cBhvr>
                                        <p:cTn id="24" dur="500" fill="hold"/>
                                        <p:tgtEl>
                                          <p:spTgt spid="4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3" presetID="2" grpId="1" fill="hold">
                                  <p:stCondLst>
                                    <p:cond delay="0"/>
                                  </p:stCondLst>
                                  <p:iterate type="el" backwards="0">
                                    <p:tmAbs val="0"/>
                                  </p:iterate>
                                  <p:childTnLst>
                                    <p:set>
                                      <p:cBhvr>
                                        <p:cTn id="28" fill="hold"/>
                                        <p:tgtEl>
                                          <p:spTgt spid="45">
                                            <p:txEl>
                                              <p:pRg st="3" end="3"/>
                                            </p:txEl>
                                          </p:spTgt>
                                        </p:tgtEl>
                                        <p:attrNameLst>
                                          <p:attrName>style.visibility</p:attrName>
                                        </p:attrNameLst>
                                      </p:cBhvr>
                                      <p:to>
                                        <p:strVal val="visible"/>
                                      </p:to>
                                    </p:set>
                                    <p:anim calcmode="lin" valueType="num">
                                      <p:cBhvr>
                                        <p:cTn id="29" dur="500" fill="hold"/>
                                        <p:tgtEl>
                                          <p:spTgt spid="45">
                                            <p:txEl>
                                              <p:pRg st="3" end="3"/>
                                            </p:txEl>
                                          </p:spTgt>
                                        </p:tgtEl>
                                        <p:attrNameLst>
                                          <p:attrName>ppt_x</p:attrName>
                                        </p:attrNameLst>
                                      </p:cBhvr>
                                      <p:tavLst>
                                        <p:tav tm="0">
                                          <p:val>
                                            <p:strVal val="1+#ppt_w/2"/>
                                          </p:val>
                                        </p:tav>
                                        <p:tav tm="100000">
                                          <p:val>
                                            <p:strVal val="#ppt_x"/>
                                          </p:val>
                                        </p:tav>
                                      </p:tavLst>
                                    </p:anim>
                                    <p:anim calcmode="lin" valueType="num">
                                      <p:cBhvr>
                                        <p:cTn id="30" dur="500" fill="hold"/>
                                        <p:tgtEl>
                                          <p:spTgt spid="45">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3" presetID="2" grpId="1" fill="hold">
                                  <p:stCondLst>
                                    <p:cond delay="0"/>
                                  </p:stCondLst>
                                  <p:iterate type="el" backwards="0">
                                    <p:tmAbs val="0"/>
                                  </p:iterate>
                                  <p:childTnLst>
                                    <p:set>
                                      <p:cBhvr>
                                        <p:cTn id="34" fill="hold"/>
                                        <p:tgtEl>
                                          <p:spTgt spid="45">
                                            <p:txEl>
                                              <p:pRg st="4" end="4"/>
                                            </p:txEl>
                                          </p:spTgt>
                                        </p:tgtEl>
                                        <p:attrNameLst>
                                          <p:attrName>style.visibility</p:attrName>
                                        </p:attrNameLst>
                                      </p:cBhvr>
                                      <p:to>
                                        <p:strVal val="visible"/>
                                      </p:to>
                                    </p:set>
                                    <p:anim calcmode="lin" valueType="num">
                                      <p:cBhvr>
                                        <p:cTn id="35" dur="500" fill="hold"/>
                                        <p:tgtEl>
                                          <p:spTgt spid="45">
                                            <p:txEl>
                                              <p:pRg st="4" end="4"/>
                                            </p:txEl>
                                          </p:spTgt>
                                        </p:tgtEl>
                                        <p:attrNameLst>
                                          <p:attrName>ppt_x</p:attrName>
                                        </p:attrNameLst>
                                      </p:cBhvr>
                                      <p:tavLst>
                                        <p:tav tm="0">
                                          <p:val>
                                            <p:strVal val="1+#ppt_w/2"/>
                                          </p:val>
                                        </p:tav>
                                        <p:tav tm="100000">
                                          <p:val>
                                            <p:strVal val="#ppt_x"/>
                                          </p:val>
                                        </p:tav>
                                      </p:tavLst>
                                    </p:anim>
                                    <p:anim calcmode="lin" valueType="num">
                                      <p:cBhvr>
                                        <p:cTn id="36" dur="500" fill="hold"/>
                                        <p:tgtEl>
                                          <p:spTgt spid="45">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Class="entr" nodeType="clickEffect" presetSubtype="3" presetID="2" grpId="1" fill="hold">
                                  <p:stCondLst>
                                    <p:cond delay="0"/>
                                  </p:stCondLst>
                                  <p:iterate type="el" backwards="0">
                                    <p:tmAbs val="0"/>
                                  </p:iterate>
                                  <p:childTnLst>
                                    <p:set>
                                      <p:cBhvr>
                                        <p:cTn id="40" fill="hold"/>
                                        <p:tgtEl>
                                          <p:spTgt spid="45">
                                            <p:txEl>
                                              <p:pRg st="5" end="5"/>
                                            </p:txEl>
                                          </p:spTgt>
                                        </p:tgtEl>
                                        <p:attrNameLst>
                                          <p:attrName>style.visibility</p:attrName>
                                        </p:attrNameLst>
                                      </p:cBhvr>
                                      <p:to>
                                        <p:strVal val="visible"/>
                                      </p:to>
                                    </p:set>
                                    <p:anim calcmode="lin" valueType="num">
                                      <p:cBhvr>
                                        <p:cTn id="41" dur="500" fill="hold"/>
                                        <p:tgtEl>
                                          <p:spTgt spid="45">
                                            <p:txEl>
                                              <p:pRg st="5" end="5"/>
                                            </p:txEl>
                                          </p:spTgt>
                                        </p:tgtEl>
                                        <p:attrNameLst>
                                          <p:attrName>ppt_x</p:attrName>
                                        </p:attrNameLst>
                                      </p:cBhvr>
                                      <p:tavLst>
                                        <p:tav tm="0">
                                          <p:val>
                                            <p:strVal val="1+#ppt_w/2"/>
                                          </p:val>
                                        </p:tav>
                                        <p:tav tm="100000">
                                          <p:val>
                                            <p:strVal val="#ppt_x"/>
                                          </p:val>
                                        </p:tav>
                                      </p:tavLst>
                                    </p:anim>
                                    <p:anim calcmode="lin" valueType="num">
                                      <p:cBhvr>
                                        <p:cTn id="42" dur="500" fill="hold"/>
                                        <p:tgtEl>
                                          <p:spTgt spid="45">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Class="entr" nodeType="clickEffect" presetSubtype="3" presetID="2" grpId="1" fill="hold">
                                  <p:stCondLst>
                                    <p:cond delay="0"/>
                                  </p:stCondLst>
                                  <p:iterate type="el" backwards="0">
                                    <p:tmAbs val="0"/>
                                  </p:iterate>
                                  <p:childTnLst>
                                    <p:set>
                                      <p:cBhvr>
                                        <p:cTn id="46" fill="hold"/>
                                        <p:tgtEl>
                                          <p:spTgt spid="45">
                                            <p:txEl>
                                              <p:pRg st="6" end="6"/>
                                            </p:txEl>
                                          </p:spTgt>
                                        </p:tgtEl>
                                        <p:attrNameLst>
                                          <p:attrName>style.visibility</p:attrName>
                                        </p:attrNameLst>
                                      </p:cBhvr>
                                      <p:to>
                                        <p:strVal val="visible"/>
                                      </p:to>
                                    </p:set>
                                    <p:anim calcmode="lin" valueType="num">
                                      <p:cBhvr>
                                        <p:cTn id="47" dur="500" fill="hold"/>
                                        <p:tgtEl>
                                          <p:spTgt spid="45">
                                            <p:txEl>
                                              <p:pRg st="6" end="6"/>
                                            </p:txEl>
                                          </p:spTgt>
                                        </p:tgtEl>
                                        <p:attrNameLst>
                                          <p:attrName>ppt_x</p:attrName>
                                        </p:attrNameLst>
                                      </p:cBhvr>
                                      <p:tavLst>
                                        <p:tav tm="0">
                                          <p:val>
                                            <p:strVal val="1+#ppt_w/2"/>
                                          </p:val>
                                        </p:tav>
                                        <p:tav tm="100000">
                                          <p:val>
                                            <p:strVal val="#ppt_x"/>
                                          </p:val>
                                        </p:tav>
                                      </p:tavLst>
                                    </p:anim>
                                    <p:anim calcmode="lin" valueType="num">
                                      <p:cBhvr>
                                        <p:cTn id="48" dur="500" fill="hold"/>
                                        <p:tgtEl>
                                          <p:spTgt spid="45">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Class="entr" nodeType="clickEffect" presetSubtype="3" presetID="2" grpId="1" fill="hold">
                                  <p:stCondLst>
                                    <p:cond delay="0"/>
                                  </p:stCondLst>
                                  <p:iterate type="el" backwards="0">
                                    <p:tmAbs val="0"/>
                                  </p:iterate>
                                  <p:childTnLst>
                                    <p:set>
                                      <p:cBhvr>
                                        <p:cTn id="52" fill="hold"/>
                                        <p:tgtEl>
                                          <p:spTgt spid="45">
                                            <p:txEl>
                                              <p:pRg st="7" end="7"/>
                                            </p:txEl>
                                          </p:spTgt>
                                        </p:tgtEl>
                                        <p:attrNameLst>
                                          <p:attrName>style.visibility</p:attrName>
                                        </p:attrNameLst>
                                      </p:cBhvr>
                                      <p:to>
                                        <p:strVal val="visible"/>
                                      </p:to>
                                    </p:set>
                                    <p:anim calcmode="lin" valueType="num">
                                      <p:cBhvr>
                                        <p:cTn id="53" dur="500" fill="hold"/>
                                        <p:tgtEl>
                                          <p:spTgt spid="45">
                                            <p:txEl>
                                              <p:pRg st="7" end="7"/>
                                            </p:txEl>
                                          </p:spTgt>
                                        </p:tgtEl>
                                        <p:attrNameLst>
                                          <p:attrName>ppt_x</p:attrName>
                                        </p:attrNameLst>
                                      </p:cBhvr>
                                      <p:tavLst>
                                        <p:tav tm="0">
                                          <p:val>
                                            <p:strVal val="1+#ppt_w/2"/>
                                          </p:val>
                                        </p:tav>
                                        <p:tav tm="100000">
                                          <p:val>
                                            <p:strVal val="#ppt_x"/>
                                          </p:val>
                                        </p:tav>
                                      </p:tavLst>
                                    </p:anim>
                                    <p:anim calcmode="lin" valueType="num">
                                      <p:cBhvr>
                                        <p:cTn id="54" dur="500" fill="hold"/>
                                        <p:tgtEl>
                                          <p:spTgt spid="45">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Class="entr" nodeType="clickEffect" presetSubtype="3" presetID="2" grpId="1" fill="hold">
                                  <p:stCondLst>
                                    <p:cond delay="0"/>
                                  </p:stCondLst>
                                  <p:iterate type="el" backwards="0">
                                    <p:tmAbs val="0"/>
                                  </p:iterate>
                                  <p:childTnLst>
                                    <p:set>
                                      <p:cBhvr>
                                        <p:cTn id="58" fill="hold"/>
                                        <p:tgtEl>
                                          <p:spTgt spid="45">
                                            <p:txEl>
                                              <p:pRg st="8" end="8"/>
                                            </p:txEl>
                                          </p:spTgt>
                                        </p:tgtEl>
                                        <p:attrNameLst>
                                          <p:attrName>style.visibility</p:attrName>
                                        </p:attrNameLst>
                                      </p:cBhvr>
                                      <p:to>
                                        <p:strVal val="visible"/>
                                      </p:to>
                                    </p:set>
                                    <p:anim calcmode="lin" valueType="num">
                                      <p:cBhvr>
                                        <p:cTn id="59" dur="500" fill="hold"/>
                                        <p:tgtEl>
                                          <p:spTgt spid="45">
                                            <p:txEl>
                                              <p:pRg st="8" end="8"/>
                                            </p:txEl>
                                          </p:spTgt>
                                        </p:tgtEl>
                                        <p:attrNameLst>
                                          <p:attrName>ppt_x</p:attrName>
                                        </p:attrNameLst>
                                      </p:cBhvr>
                                      <p:tavLst>
                                        <p:tav tm="0">
                                          <p:val>
                                            <p:strVal val="1+#ppt_w/2"/>
                                          </p:val>
                                        </p:tav>
                                        <p:tav tm="100000">
                                          <p:val>
                                            <p:strVal val="#ppt_x"/>
                                          </p:val>
                                        </p:tav>
                                      </p:tavLst>
                                    </p:anim>
                                    <p:anim calcmode="lin" valueType="num">
                                      <p:cBhvr>
                                        <p:cTn id="60" dur="500" fill="hold"/>
                                        <p:tgtEl>
                                          <p:spTgt spid="45">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Class="entr" nodeType="clickEffect" presetSubtype="3" presetID="2" grpId="1" fill="hold">
                                  <p:stCondLst>
                                    <p:cond delay="0"/>
                                  </p:stCondLst>
                                  <p:iterate type="el" backwards="0">
                                    <p:tmAbs val="0"/>
                                  </p:iterate>
                                  <p:childTnLst>
                                    <p:set>
                                      <p:cBhvr>
                                        <p:cTn id="64" fill="hold"/>
                                        <p:tgtEl>
                                          <p:spTgt spid="45">
                                            <p:txEl>
                                              <p:pRg st="9" end="9"/>
                                            </p:txEl>
                                          </p:spTgt>
                                        </p:tgtEl>
                                        <p:attrNameLst>
                                          <p:attrName>style.visibility</p:attrName>
                                        </p:attrNameLst>
                                      </p:cBhvr>
                                      <p:to>
                                        <p:strVal val="visible"/>
                                      </p:to>
                                    </p:set>
                                    <p:anim calcmode="lin" valueType="num">
                                      <p:cBhvr>
                                        <p:cTn id="65" dur="500" fill="hold"/>
                                        <p:tgtEl>
                                          <p:spTgt spid="45">
                                            <p:txEl>
                                              <p:pRg st="9" end="9"/>
                                            </p:txEl>
                                          </p:spTgt>
                                        </p:tgtEl>
                                        <p:attrNameLst>
                                          <p:attrName>ppt_x</p:attrName>
                                        </p:attrNameLst>
                                      </p:cBhvr>
                                      <p:tavLst>
                                        <p:tav tm="0">
                                          <p:val>
                                            <p:strVal val="1+#ppt_w/2"/>
                                          </p:val>
                                        </p:tav>
                                        <p:tav tm="100000">
                                          <p:val>
                                            <p:strVal val="#ppt_x"/>
                                          </p:val>
                                        </p:tav>
                                      </p:tavLst>
                                    </p:anim>
                                    <p:anim calcmode="lin" valueType="num">
                                      <p:cBhvr>
                                        <p:cTn id="66" dur="500" fill="hold"/>
                                        <p:tgtEl>
                                          <p:spTgt spid="45">
                                            <p:txEl>
                                              <p:pRg st="9" end="9"/>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45" grpId="1"/>
    </p:bldLst>
  </p:timing>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 name="Shape 47"/>
          <p:cNvSpPr/>
          <p:nvPr>
            <p:ph type="title"/>
          </p:nvPr>
        </p:nvSpPr>
        <p:spPr>
          <a:xfrm>
            <a:off x="685800" y="1371600"/>
            <a:ext cx="7772400" cy="990600"/>
          </a:xfrm>
          <a:prstGeom prst="rect">
            <a:avLst/>
          </a:prstGeom>
        </p:spPr>
        <p:txBody>
          <a:bodyPr/>
          <a:lstStyle/>
          <a:p>
            <a:pPr defTabSz="713231">
              <a:defRPr sz="2496"/>
            </a:pPr>
            <a:r>
              <a:t>What Do we Mean by the term</a:t>
            </a:r>
            <a:br/>
            <a:r>
              <a:t> “Effective Leadership”</a:t>
            </a:r>
          </a:p>
        </p:txBody>
      </p:sp>
      <p:sp>
        <p:nvSpPr>
          <p:cNvPr id="48" name="Shape 48"/>
          <p:cNvSpPr/>
          <p:nvPr>
            <p:ph type="body" idx="1"/>
          </p:nvPr>
        </p:nvSpPr>
        <p:spPr>
          <a:xfrm>
            <a:off x="685800" y="2590800"/>
            <a:ext cx="7772400" cy="4114800"/>
          </a:xfrm>
          <a:prstGeom prst="rect">
            <a:avLst/>
          </a:prstGeom>
        </p:spPr>
        <p:txBody>
          <a:bodyPr/>
          <a:lstStyle/>
          <a:p>
            <a:pPr algn="ctr">
              <a:spcBef>
                <a:spcPts val="600"/>
              </a:spcBef>
              <a:buSzTx/>
              <a:buNone/>
              <a:defRPr sz="2800"/>
            </a:pPr>
            <a:r>
              <a:t>So, let’s start out with trying to understand what we mean when we talk about good leadership or,</a:t>
            </a:r>
          </a:p>
          <a:p>
            <a:pPr algn="ctr">
              <a:spcBef>
                <a:spcPts val="600"/>
              </a:spcBef>
              <a:buSzTx/>
              <a:buNone/>
              <a:defRPr sz="2800"/>
            </a:pPr>
            <a:r>
              <a:t>What are some Characteristics of Effective Leadership?</a:t>
            </a:r>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0" presetID="3" grpId="1" fill="hold">
                                  <p:stCondLst>
                                    <p:cond delay="0"/>
                                  </p:stCondLst>
                                  <p:iterate type="el" backwards="0">
                                    <p:tmAbs val="0"/>
                                  </p:iterate>
                                  <p:childTnLst>
                                    <p:set>
                                      <p:cBhvr>
                                        <p:cTn id="6" fill="hold"/>
                                        <p:tgtEl>
                                          <p:spTgt spid="48">
                                            <p:bg/>
                                          </p:spTgt>
                                        </p:tgtEl>
                                        <p:attrNameLst>
                                          <p:attrName>style.visibility</p:attrName>
                                        </p:attrNameLst>
                                      </p:cBhvr>
                                      <p:to>
                                        <p:strVal val="visible"/>
                                      </p:to>
                                    </p:set>
                                    <p:animEffect filter="blinds(horizontal)" transition="in">
                                      <p:cBhvr>
                                        <p:cTn id="7" dur="500"/>
                                        <p:tgtEl>
                                          <p:spTgt spid="48">
                                            <p:bg/>
                                          </p:spTgt>
                                        </p:tgtEl>
                                      </p:cBhvr>
                                    </p:animEffect>
                                  </p:childTnLst>
                                </p:cTn>
                              </p:par>
                              <p:par>
                                <p:cTn id="8" presetClass="entr" nodeType="withEffect" presetSubtype="10" presetID="3" grpId="1" fill="hold">
                                  <p:stCondLst>
                                    <p:cond delay="0"/>
                                  </p:stCondLst>
                                  <p:iterate type="el" backwards="0">
                                    <p:tmAbs val="0"/>
                                  </p:iterate>
                                  <p:childTnLst>
                                    <p:set>
                                      <p:cBhvr>
                                        <p:cTn id="9" fill="hold"/>
                                        <p:tgtEl>
                                          <p:spTgt spid="48">
                                            <p:txEl>
                                              <p:pRg st="0" end="0"/>
                                            </p:txEl>
                                          </p:spTgt>
                                        </p:tgtEl>
                                        <p:attrNameLst>
                                          <p:attrName>style.visibility</p:attrName>
                                        </p:attrNameLst>
                                      </p:cBhvr>
                                      <p:to>
                                        <p:strVal val="visible"/>
                                      </p:to>
                                    </p:set>
                                    <p:animEffect filter="blinds(horizontal)" transition="in">
                                      <p:cBhvr>
                                        <p:cTn id="10" dur="500"/>
                                        <p:tgtEl>
                                          <p:spTgt spid="48">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10" presetID="3" grpId="1" fill="hold">
                                  <p:stCondLst>
                                    <p:cond delay="0"/>
                                  </p:stCondLst>
                                  <p:iterate type="el" backwards="0">
                                    <p:tmAbs val="0"/>
                                  </p:iterate>
                                  <p:childTnLst>
                                    <p:set>
                                      <p:cBhvr>
                                        <p:cTn id="14" fill="hold"/>
                                        <p:tgtEl>
                                          <p:spTgt spid="48">
                                            <p:txEl>
                                              <p:pRg st="1" end="1"/>
                                            </p:txEl>
                                          </p:spTgt>
                                        </p:tgtEl>
                                        <p:attrNameLst>
                                          <p:attrName>style.visibility</p:attrName>
                                        </p:attrNameLst>
                                      </p:cBhvr>
                                      <p:to>
                                        <p:strVal val="visible"/>
                                      </p:to>
                                    </p:set>
                                    <p:animEffect filter="blinds(horizontal)" transition="in">
                                      <p:cBhvr>
                                        <p:cTn id="15" dur="500"/>
                                        <p:tgtEl>
                                          <p:spTgt spid="48">
                                            <p:txEl>
                                              <p:pRg st="1" end="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48" grpId="1"/>
    </p:bldLst>
  </p:timing>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 name="Shape 50"/>
          <p:cNvSpPr/>
          <p:nvPr>
            <p:ph type="body" idx="1"/>
          </p:nvPr>
        </p:nvSpPr>
        <p:spPr>
          <a:xfrm>
            <a:off x="685800" y="1676400"/>
            <a:ext cx="7772400" cy="4114800"/>
          </a:xfrm>
          <a:prstGeom prst="rect">
            <a:avLst/>
          </a:prstGeom>
        </p:spPr>
        <p:txBody>
          <a:bodyPr/>
          <a:lstStyle/>
          <a:p>
            <a:pPr algn="ctr">
              <a:buSzTx/>
              <a:buNone/>
            </a:pPr>
            <a:r>
              <a:t>The preceding slides provide an introduction to the topic and content of this PowerPoint presentation.  If you would like to know more about this workshop and presentation just email us at:</a:t>
            </a:r>
          </a:p>
          <a:p>
            <a:pPr algn="ctr">
              <a:buSzTx/>
              <a:buNone/>
            </a:pPr>
            <a:r>
              <a:t> </a:t>
            </a:r>
            <a:r>
              <a:rPr u="sng">
                <a:solidFill>
                  <a:srgbClr val="CCCCFF"/>
                </a:solidFill>
                <a:uFill>
                  <a:solidFill>
                    <a:srgbClr val="CCCCFF"/>
                  </a:solidFill>
                </a:uFill>
                <a:hlinkClick r:id="rId2" invalidUrl="" action="" tgtFrame="" tooltip="" history="1" highlightClick="0" endSnd="0"/>
              </a:rPr>
              <a:t>venturepartners@hfx.eastlink.ca</a:t>
            </a:r>
          </a:p>
          <a:p>
            <a:pPr algn="ctr">
              <a:buSzTx/>
              <a:buNone/>
            </a:pPr>
          </a:p>
          <a:p>
            <a:pPr algn="ctr">
              <a:buSzTx/>
              <a:buNone/>
            </a:pPr>
            <a:r>
              <a:t>Now just click on the “Back” button at the top of your web page to return to the web site</a:t>
            </a:r>
          </a:p>
        </p:txBody>
      </p:sp>
      <p:sp>
        <p:nvSpPr>
          <p:cNvPr id="51" name="Shape 51"/>
          <p:cNvSpPr/>
          <p:nvPr>
            <p:ph type="title"/>
          </p:nvPr>
        </p:nvSpPr>
        <p:spPr>
          <a:prstGeom prst="rect">
            <a:avLst/>
          </a:prstGeom>
        </p:spPr>
        <p:txBody>
          <a:bodyPr/>
          <a:lstStyle/>
          <a:p>
            <a:pPr/>
          </a:p>
        </p:txBody>
      </p:sp>
    </p:spTree>
  </p:cSld>
  <p:clrMapOvr>
    <a:masterClrMapping/>
  </p:clrMapOvr>
  <p:transition xmlns:p14="http://schemas.microsoft.com/office/powerpoint/2010/main" spd="med" advClick="1" p14:dur="1000"/>
</p:sld>
</file>

<file path=ppt/theme/theme1.xml><?xml version="1.0" encoding="utf-8"?>
<a:theme xmlns:a="http://schemas.openxmlformats.org/drawingml/2006/main" xmlns:r="http://schemas.openxmlformats.org/officeDocument/2006/relationships" name="Default Design">
  <a:themeElements>
    <a:clrScheme name="Default Design">
      <a:dk1>
        <a:srgbClr val="000000"/>
      </a:dk1>
      <a:lt1>
        <a:srgbClr val="000044"/>
      </a:lt1>
      <a:dk2>
        <a:srgbClr val="A7A7A7"/>
      </a:dk2>
      <a:lt2>
        <a:srgbClr val="535353"/>
      </a:lt2>
      <a:accent1>
        <a:srgbClr val="00CC99"/>
      </a:accent1>
      <a:accent2>
        <a:srgbClr val="3333CC"/>
      </a:accent2>
      <a:accent3>
        <a:srgbClr val="9BBB59"/>
      </a:accent3>
      <a:accent4>
        <a:srgbClr val="8064A2"/>
      </a:accent4>
      <a:accent5>
        <a:srgbClr val="4BACC6"/>
      </a:accent5>
      <a:accent6>
        <a:srgbClr val="F79646"/>
      </a:accent6>
      <a:hlink>
        <a:srgbClr val="0000FF"/>
      </a:hlink>
      <a:folHlink>
        <a:srgbClr val="FF00FF"/>
      </a:folHlink>
    </a:clrScheme>
    <a:fontScheme name="Default Design">
      <a:majorFont>
        <a:latin typeface="Times New Roman"/>
        <a:ea typeface="Times New Roman"/>
        <a:cs typeface="Times New Roman"/>
      </a:majorFont>
      <a:minorFont>
        <a:latin typeface="Helvetica"/>
        <a:ea typeface="Helvetica"/>
        <a:cs typeface="Helvetica"/>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Black"/>
            <a:ea typeface="Arial Black"/>
            <a:cs typeface="Arial Black"/>
            <a:sym typeface="Arial Black"/>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Black"/>
            <a:ea typeface="Arial Black"/>
            <a:cs typeface="Arial Black"/>
            <a:sym typeface="Arial Black"/>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Design">
  <a:themeElements>
    <a:clrScheme name="Default Design">
      <a:dk1>
        <a:srgbClr val="000000"/>
      </a:dk1>
      <a:lt1>
        <a:srgbClr val="FFFFFF"/>
      </a:lt1>
      <a:dk2>
        <a:srgbClr val="A7A7A7"/>
      </a:dk2>
      <a:lt2>
        <a:srgbClr val="535353"/>
      </a:lt2>
      <a:accent1>
        <a:srgbClr val="00CC99"/>
      </a:accent1>
      <a:accent2>
        <a:srgbClr val="3333CC"/>
      </a:accent2>
      <a:accent3>
        <a:srgbClr val="9BBB59"/>
      </a:accent3>
      <a:accent4>
        <a:srgbClr val="8064A2"/>
      </a:accent4>
      <a:accent5>
        <a:srgbClr val="4BACC6"/>
      </a:accent5>
      <a:accent6>
        <a:srgbClr val="F79646"/>
      </a:accent6>
      <a:hlink>
        <a:srgbClr val="0000FF"/>
      </a:hlink>
      <a:folHlink>
        <a:srgbClr val="FF00FF"/>
      </a:folHlink>
    </a:clrScheme>
    <a:fontScheme name="Default Design">
      <a:majorFont>
        <a:latin typeface="Times New Roman"/>
        <a:ea typeface="Times New Roman"/>
        <a:cs typeface="Times New Roman"/>
      </a:majorFont>
      <a:minorFont>
        <a:latin typeface="Helvetica"/>
        <a:ea typeface="Helvetica"/>
        <a:cs typeface="Helvetica"/>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Black"/>
            <a:ea typeface="Arial Black"/>
            <a:cs typeface="Arial Black"/>
            <a:sym typeface="Arial Black"/>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Black"/>
            <a:ea typeface="Arial Black"/>
            <a:cs typeface="Arial Black"/>
            <a:sym typeface="Arial Black"/>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